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8" r:id="rId5"/>
    <p:sldId id="260" r:id="rId6"/>
    <p:sldId id="263" r:id="rId7"/>
    <p:sldId id="261" r:id="rId8"/>
    <p:sldId id="259" r:id="rId9"/>
    <p:sldId id="264" r:id="rId10"/>
    <p:sldId id="265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1176" autoAdjust="0"/>
  </p:normalViewPr>
  <p:slideViewPr>
    <p:cSldViewPr snapToGrid="0">
      <p:cViewPr varScale="1">
        <p:scale>
          <a:sx n="84" d="100"/>
          <a:sy n="84" d="100"/>
        </p:scale>
        <p:origin x="1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15/2/19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15/2/19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15/2/19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15/2/19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15/2/19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15/2/19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15/2/19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15/2/19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ristos-gogos-07a75bb/" TargetMode="External"/><Relationship Id="rId2" Type="http://schemas.openxmlformats.org/officeDocument/2006/relationships/hyperlink" Target="https://github.com/chgogos/big_da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Big Data</a:t>
            </a:r>
            <a:endParaRPr lang="el-GR" sz="7200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Χρήστος Γκόγκος</a:t>
            </a:r>
          </a:p>
          <a:p>
            <a:r>
              <a:rPr lang="el-GR" dirty="0"/>
              <a:t>Τμήμα Πληροφορικής και Τηλεπικοινωνιών</a:t>
            </a:r>
            <a:endParaRPr lang="en-US" dirty="0"/>
          </a:p>
          <a:p>
            <a:r>
              <a:rPr lang="el-GR" dirty="0"/>
              <a:t>Πανεπιστήμιο Ιωαννίνων</a:t>
            </a:r>
            <a:endParaRPr lang="en-US" dirty="0"/>
          </a:p>
          <a:p>
            <a:r>
              <a:rPr lang="en-US" dirty="0"/>
              <a:t>18/2/2019</a:t>
            </a:r>
            <a:endParaRPr lang="el-GR" dirty="0"/>
          </a:p>
          <a:p>
            <a:r>
              <a:rPr lang="en-US" dirty="0">
                <a:hlinkClick r:id="rId2"/>
              </a:rPr>
              <a:t>https://github.com/chgogos/big_data</a:t>
            </a:r>
            <a:r>
              <a:rPr lang="el-GR" dirty="0"/>
              <a:t> </a:t>
            </a:r>
          </a:p>
          <a:p>
            <a:endParaRPr lang="el-GR" dirty="0"/>
          </a:p>
        </p:txBody>
      </p:sp>
      <p:pic>
        <p:nvPicPr>
          <p:cNvPr id="4" name="Picture 4" descr="https://media.licdn.com/mpr/mpr/shrinknp_100_100/AAEAAQAAAAAAAAY5AAAAJGM2NzVkMDI1LTAwMTMtNGY5MS1iZDUzLWVjMDU3N2MyMTE1Yg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171" y="3727433"/>
            <a:ext cx="7620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dirty="0" err="1"/>
              <a:t>Tweets</a:t>
            </a:r>
            <a:r>
              <a:rPr lang="el-GR" dirty="0"/>
              <a:t> - </a:t>
            </a:r>
            <a:r>
              <a:rPr lang="el-GR" dirty="0" err="1"/>
              <a:t>Posts</a:t>
            </a:r>
            <a:endParaRPr lang="el-GR" dirty="0"/>
          </a:p>
          <a:p>
            <a:pPr lvl="1">
              <a:lnSpc>
                <a:spcPct val="120000"/>
              </a:lnSpc>
            </a:pPr>
            <a:r>
              <a:rPr lang="el-GR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Αρχεία καταγραφής (</a:t>
            </a:r>
            <a:r>
              <a:rPr lang="el-GR" dirty="0" err="1"/>
              <a:t>logs</a:t>
            </a:r>
            <a:r>
              <a:rPr lang="el-GR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+ 1 </a:t>
            </a:r>
            <a:r>
              <a:rPr lang="en-US" dirty="0"/>
              <a:t>V: Veracity (</a:t>
            </a:r>
            <a:r>
              <a:rPr lang="el-GR" dirty="0"/>
              <a:t>φιλαλήθεια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F466A-9327-A846-BA17-FB239476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  </a:r>
          </a:p>
          <a:p>
            <a:r>
              <a:rPr lang="el-GR" dirty="0"/>
              <a:t>Σχετίζεται με την απομάκρυνση δεδομένων που είναι: ασυνεπή, σε πολλαπλά αντίτυπα, που έχει λήξει ο κύκλος ζωής τους κ.α.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  <a:r>
              <a:rPr lang="el-GR" dirty="0"/>
              <a:t> και επιχειρήσεις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897443" cy="4351338"/>
          </a:xfrm>
        </p:spPr>
        <p:txBody>
          <a:bodyPr/>
          <a:lstStyle/>
          <a:p>
            <a:r>
              <a:rPr lang="el-GR" dirty="0"/>
              <a:t>Δεν είναι όλα τα δεδομένα </a:t>
            </a:r>
            <a:r>
              <a:rPr lang="en-US" dirty="0"/>
              <a:t>Big Data</a:t>
            </a:r>
            <a:r>
              <a:rPr lang="el-GR" dirty="0"/>
              <a:t> </a:t>
            </a:r>
            <a:endParaRPr lang="en-US" dirty="0"/>
          </a:p>
          <a:p>
            <a:r>
              <a:rPr lang="el-GR" dirty="0"/>
              <a:t>Το σύστημα </a:t>
            </a:r>
            <a:r>
              <a:rPr lang="en-US" dirty="0"/>
              <a:t>Big Data </a:t>
            </a:r>
            <a:r>
              <a:rPr lang="el-GR" dirty="0"/>
              <a:t>που θα προταθεί θα πρέπει: </a:t>
            </a:r>
          </a:p>
          <a:p>
            <a:pPr lvl="1"/>
            <a:r>
              <a:rPr lang="el-GR" dirty="0"/>
              <a:t>να παρέχει προστιθέμενη αξία για την επιχείρηση</a:t>
            </a:r>
          </a:p>
          <a:p>
            <a:pPr lvl="1"/>
            <a:r>
              <a:rPr lang="el-GR" dirty="0"/>
              <a:t>να είναι οικονομικό </a:t>
            </a:r>
          </a:p>
          <a:p>
            <a:pPr lvl="1"/>
            <a:r>
              <a:rPr lang="el-GR" dirty="0"/>
              <a:t>να λειτουργεί με αποδεκτή ταχύτητα</a:t>
            </a:r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43" y="2208434"/>
            <a:ext cx="4095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35928" y="4837334"/>
            <a:ext cx="22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Return On Investment</a:t>
            </a:r>
            <a:endParaRPr lang="el-GR" b="1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που σχετίζονται με τα </a:t>
            </a:r>
            <a:r>
              <a:rPr lang="en-US" dirty="0"/>
              <a:t>Big Data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1397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Hadoop</a:t>
            </a:r>
          </a:p>
          <a:p>
            <a:r>
              <a:rPr lang="en-US" dirty="0" err="1"/>
              <a:t>MapReduce</a:t>
            </a:r>
            <a:endParaRPr lang="en-US" dirty="0"/>
          </a:p>
          <a:p>
            <a:r>
              <a:rPr lang="en-US" dirty="0"/>
              <a:t>Compute Engines (Spark, </a:t>
            </a:r>
            <a:r>
              <a:rPr lang="en-US" dirty="0" err="1"/>
              <a:t>Tez</a:t>
            </a:r>
            <a:r>
              <a:rPr lang="en-US" dirty="0"/>
              <a:t>, </a:t>
            </a:r>
            <a:r>
              <a:rPr lang="en-US" dirty="0" err="1"/>
              <a:t>Flink</a:t>
            </a:r>
            <a:r>
              <a:rPr lang="en-US" dirty="0"/>
              <a:t>, Storm, …)</a:t>
            </a:r>
          </a:p>
          <a:p>
            <a:r>
              <a:rPr lang="en-US" dirty="0"/>
              <a:t>In-memory technology</a:t>
            </a:r>
          </a:p>
          <a:p>
            <a:r>
              <a:rPr lang="en-US" dirty="0"/>
              <a:t>NoSQL</a:t>
            </a:r>
            <a:endParaRPr lang="el-GR" dirty="0"/>
          </a:p>
          <a:p>
            <a:r>
              <a:rPr lang="en-US" dirty="0"/>
              <a:t>Cloud computing</a:t>
            </a:r>
          </a:p>
          <a:p>
            <a:r>
              <a:rPr lang="en-US" dirty="0"/>
              <a:t>Containers </a:t>
            </a:r>
          </a:p>
          <a:p>
            <a:r>
              <a:rPr lang="en-US" dirty="0" err="1"/>
              <a:t>Serverless</a:t>
            </a:r>
            <a:endParaRPr lang="en-US" dirty="0"/>
          </a:p>
          <a:p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Edge computing (fog computing)</a:t>
            </a:r>
          </a:p>
          <a:p>
            <a:r>
              <a:rPr lang="en-US" dirty="0"/>
              <a:t>Machine learning – analytics</a:t>
            </a:r>
          </a:p>
          <a:p>
            <a:r>
              <a:rPr lang="en-US" dirty="0"/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EC134-A3FE-7D41-97AC-0D78E7C8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309" y="1932781"/>
            <a:ext cx="5559923" cy="37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disruption</a:t>
            </a:r>
            <a:endParaRPr lang="el-GR" dirty="0"/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1295400" y="1429970"/>
            <a:ext cx="9464040" cy="5266749"/>
          </a:xfrm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τα </a:t>
            </a:r>
            <a:r>
              <a:rPr lang="en-US" dirty="0"/>
              <a:t>Big Data;</a:t>
            </a: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l-GR" b="1" dirty="0"/>
              <a:t>Τα </a:t>
            </a:r>
            <a:r>
              <a:rPr lang="en-US" b="1" dirty="0"/>
              <a:t>Big Data </a:t>
            </a:r>
            <a:r>
              <a:rPr lang="el-GR" b="1" dirty="0"/>
              <a:t>είναι τεράστιες ποσότητες δομημένων, </a:t>
            </a:r>
            <a:r>
              <a:rPr lang="el-GR" b="1" dirty="0" err="1"/>
              <a:t>ημιδομημένων</a:t>
            </a:r>
            <a:r>
              <a:rPr lang="el-GR" b="1" dirty="0"/>
              <a:t> και αδόμητων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dirty="0"/>
              <a:t>Big Data </a:t>
            </a:r>
            <a:r>
              <a:rPr lang="el-GR" dirty="0"/>
              <a:t>εμφανίζονται ως αποτέλεσμα τεχνολογικών εξελίξεων που συνέβησαν τα τελευταία 50+ έτη </a:t>
            </a:r>
          </a:p>
          <a:p>
            <a:pPr>
              <a:lnSpc>
                <a:spcPct val="120000"/>
              </a:lnSpc>
            </a:pPr>
            <a:r>
              <a:rPr lang="el-GR" dirty="0"/>
              <a:t>Δεδομένα τα οποία δεν μπορούν να αποθηκευτούν και να επεξεργαστούν από ένα μόνο υπολογιστικό σύστημα κατηγοριοποιούνται ως </a:t>
            </a:r>
            <a:r>
              <a:rPr lang="en-US" dirty="0"/>
              <a:t>Big Data</a:t>
            </a:r>
            <a:endParaRPr lang="el-GR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8CFE0-FFF2-3543-BC35-9E776E0D5CE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096000" y="419485"/>
            <a:ext cx="5549639" cy="5547616"/>
          </a:xfrm>
          <a:prstGeom prst="rect">
            <a:avLst/>
          </a:prstGeom>
        </p:spPr>
      </p:pic>
      <p:pic>
        <p:nvPicPr>
          <p:cNvPr id="8" name="Picture 4" descr="Σχετική εικόνα">
            <a:extLst>
              <a:ext uri="{FF2B5EF4-FFF2-40B4-BE49-F238E27FC236}">
                <a16:creationId xmlns:a16="http://schemas.microsoft.com/office/drawing/2014/main" id="{B563EB94-39DB-9240-9714-DB9DA29B6E2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419484"/>
            <a:ext cx="5549640" cy="55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7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77719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1991: Internet</a:t>
            </a:r>
          </a:p>
          <a:p>
            <a:pPr>
              <a:lnSpc>
                <a:spcPct val="120000"/>
              </a:lnSpc>
            </a:pPr>
            <a:r>
              <a:rPr lang="el-GR" dirty="0"/>
              <a:t>1996</a:t>
            </a:r>
            <a:r>
              <a:rPr lang="en-US" dirty="0"/>
              <a:t>:</a:t>
            </a:r>
            <a:r>
              <a:rPr lang="el-GR" dirty="0"/>
              <a:t> κόστος ψηφιακής αποθήκευσης </a:t>
            </a:r>
            <a:r>
              <a:rPr lang="en-US" dirty="0"/>
              <a:t>&lt;</a:t>
            </a:r>
            <a:r>
              <a:rPr lang="el-GR" dirty="0"/>
              <a:t> κόστος έντυπης αποθήκευσης</a:t>
            </a:r>
          </a:p>
          <a:p>
            <a:pPr>
              <a:lnSpc>
                <a:spcPct val="120000"/>
              </a:lnSpc>
            </a:pPr>
            <a:r>
              <a:rPr lang="el-GR" dirty="0"/>
              <a:t>1997: </a:t>
            </a:r>
            <a:r>
              <a:rPr lang="en-US" dirty="0"/>
              <a:t>Google</a:t>
            </a:r>
          </a:p>
          <a:p>
            <a:pPr>
              <a:lnSpc>
                <a:spcPct val="120000"/>
              </a:lnSpc>
            </a:pPr>
            <a:r>
              <a:rPr lang="el-GR" dirty="0"/>
              <a:t>1999: </a:t>
            </a:r>
            <a:r>
              <a:rPr lang="en-US" dirty="0"/>
              <a:t>Big Data</a:t>
            </a:r>
            <a:r>
              <a:rPr lang="el-GR" dirty="0"/>
              <a:t>, </a:t>
            </a:r>
            <a:r>
              <a:rPr lang="en-US" dirty="0"/>
              <a:t>Internet of Things </a:t>
            </a:r>
          </a:p>
          <a:p>
            <a:pPr>
              <a:lnSpc>
                <a:spcPct val="120000"/>
              </a:lnSpc>
            </a:pPr>
            <a:r>
              <a:rPr lang="en-US" dirty="0"/>
              <a:t>2003: Google File System paper (by Google)</a:t>
            </a:r>
          </a:p>
          <a:p>
            <a:pPr>
              <a:lnSpc>
                <a:spcPct val="120000"/>
              </a:lnSpc>
            </a:pPr>
            <a:r>
              <a:rPr lang="en-US" dirty="0"/>
              <a:t>2004: </a:t>
            </a:r>
            <a:r>
              <a:rPr lang="en-US" dirty="0" err="1"/>
              <a:t>MapReduce</a:t>
            </a:r>
            <a:r>
              <a:rPr lang="en-US" dirty="0"/>
              <a:t> paper (by Google)</a:t>
            </a:r>
          </a:p>
          <a:p>
            <a:pPr>
              <a:lnSpc>
                <a:spcPct val="120000"/>
              </a:lnSpc>
            </a:pPr>
            <a:r>
              <a:rPr lang="en-US" dirty="0"/>
              <a:t>2005: Hadoop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2006: </a:t>
            </a:r>
            <a:r>
              <a:rPr lang="en-US" dirty="0"/>
              <a:t>Cloud Computing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2014: κίνηση στο διαδίκτυο από κινητά </a:t>
            </a:r>
            <a:r>
              <a:rPr lang="en-US" dirty="0"/>
              <a:t>&gt; </a:t>
            </a:r>
            <a:r>
              <a:rPr lang="el-GR" dirty="0"/>
              <a:t>κίνηση από σταθερούς Η/Υ</a:t>
            </a:r>
          </a:p>
          <a:p>
            <a:pPr>
              <a:lnSpc>
                <a:spcPct val="120000"/>
              </a:lnSpc>
            </a:pPr>
            <a:r>
              <a:rPr lang="el-GR" dirty="0"/>
              <a:t>2015: </a:t>
            </a:r>
            <a:r>
              <a:rPr lang="en-US" dirty="0"/>
              <a:t>Deep Learning</a:t>
            </a:r>
            <a:endParaRPr lang="el-GR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κοινωνικά δίκτυα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479789" y="4114838"/>
            <a:ext cx="1326545" cy="19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0827"/>
            <a:ext cx="2484512" cy="21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tb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40" y="4326380"/>
            <a:ext cx="1269546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Τεχνολογίες αποθήκευσης και επεξεργασίας δεδομένων που προηγήθηκαν των </a:t>
            </a:r>
            <a:r>
              <a:rPr lang="en-US" dirty="0"/>
              <a:t>Big Data</a:t>
            </a:r>
            <a:endParaRPr lang="el-GR" dirty="0"/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dirty="0"/>
              <a:t>Ιεραρχικές Βάσεις Δεδομένων</a:t>
            </a:r>
          </a:p>
          <a:p>
            <a:r>
              <a:rPr lang="el-GR" dirty="0"/>
              <a:t>Δικτυωτές Βάσεις Δεδομένων</a:t>
            </a:r>
          </a:p>
          <a:p>
            <a:r>
              <a:rPr lang="el-GR" dirty="0"/>
              <a:t>Σχεσιακές Βάσεις Δεδομένων</a:t>
            </a:r>
          </a:p>
          <a:p>
            <a:r>
              <a:rPr lang="en-US" dirty="0"/>
              <a:t>Object Oriented </a:t>
            </a:r>
            <a:r>
              <a:rPr lang="el-GR" dirty="0"/>
              <a:t>Βάσεις Δεδομένων </a:t>
            </a:r>
          </a:p>
          <a:p>
            <a:r>
              <a:rPr lang="en-US" dirty="0"/>
              <a:t>Data warehouses</a:t>
            </a:r>
            <a:r>
              <a:rPr lang="el-GR" dirty="0"/>
              <a:t> και </a:t>
            </a:r>
            <a:r>
              <a:rPr lang="en-US" dirty="0"/>
              <a:t>data marts (</a:t>
            </a:r>
            <a:r>
              <a:rPr lang="el-GR" dirty="0"/>
              <a:t>ημερήσια ή εβδομαδιαία ενημέρωση</a:t>
            </a:r>
            <a:r>
              <a:rPr lang="en-US" dirty="0"/>
              <a:t>)</a:t>
            </a:r>
          </a:p>
          <a:p>
            <a:r>
              <a:rPr lang="en-US" dirty="0"/>
              <a:t>Online Analytical Processing (OLAP)</a:t>
            </a:r>
          </a:p>
          <a:p>
            <a:r>
              <a:rPr lang="el-GR" dirty="0"/>
              <a:t>Επιχειρηματική Ευφυΐα </a:t>
            </a:r>
            <a:r>
              <a:rPr lang="en-US" dirty="0"/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Ο όγκος στα </a:t>
            </a:r>
            <a:r>
              <a:rPr lang="en-US" dirty="0"/>
              <a:t>Big Data </a:t>
            </a:r>
            <a:r>
              <a:rPr lang="el-GR" dirty="0"/>
              <a:t>αφορά την ανάγκη αποθήκευσης και επεξεργασίας </a:t>
            </a:r>
            <a:r>
              <a:rPr lang="en-US" dirty="0"/>
              <a:t>Terabytes </a:t>
            </a:r>
            <a:r>
              <a:rPr lang="el-GR" dirty="0"/>
              <a:t>ή και </a:t>
            </a:r>
            <a:r>
              <a:rPr lang="en-US" dirty="0"/>
              <a:t>Petabytes </a:t>
            </a:r>
            <a:r>
              <a:rPr lang="el-GR" dirty="0"/>
              <a:t>δεδομένων</a:t>
            </a:r>
          </a:p>
          <a:p>
            <a:r>
              <a:rPr lang="en-US" dirty="0"/>
              <a:t>To 2020 </a:t>
            </a:r>
            <a:r>
              <a:rPr lang="el-GR" dirty="0"/>
              <a:t>αναμένεται να υπάρχουν 50 δισεκατομμύρια συσκευές συνδεδεμένες στο διαδίκτυο</a:t>
            </a:r>
          </a:p>
          <a:p>
            <a:r>
              <a:rPr lang="el-GR" dirty="0"/>
              <a:t>Η ποσότητα των δεδομένων που συλλέγονται αυξάνεται συνεχώς</a:t>
            </a:r>
            <a:endParaRPr lang="en-US" dirty="0"/>
          </a:p>
          <a:p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{B8B50FE2-2D58-9D4E-8971-B55087EECBE0}tf16401378</Template>
  <TotalTime>554</TotalTime>
  <Words>686</Words>
  <Application>Microsoft Macintosh PowerPoint</Application>
  <PresentationFormat>Widescreen</PresentationFormat>
  <Paragraphs>113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Θέμα του Office</vt:lpstr>
      <vt:lpstr>Big Data</vt:lpstr>
      <vt:lpstr>Digital disruption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Γκόγκος Χρήστος</cp:lastModifiedBy>
  <cp:revision>33</cp:revision>
  <cp:lastPrinted>2018-10-22T23:38:02Z</cp:lastPrinted>
  <dcterms:created xsi:type="dcterms:W3CDTF">2017-12-02T21:48:53Z</dcterms:created>
  <dcterms:modified xsi:type="dcterms:W3CDTF">2019-02-15T11:18:21Z</dcterms:modified>
</cp:coreProperties>
</file>